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38E9-F753-40DB-9E0E-70D68039C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CC1DC0-6622-448C-8F33-3C9A775AA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571DC1-6D4B-409C-992E-6E1F97DC0619}"/>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5" name="Footer Placeholder 4">
            <a:extLst>
              <a:ext uri="{FF2B5EF4-FFF2-40B4-BE49-F238E27FC236}">
                <a16:creationId xmlns:a16="http://schemas.microsoft.com/office/drawing/2014/main" id="{C060AFD3-4A23-40D6-B755-9227D6141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BA976-167A-40BC-A090-0038F3539482}"/>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93613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E599-FD9D-4B36-8821-658BE87D10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3A840-9D9C-4D78-9FA6-8834EE837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692F3-54B9-4FB0-A39A-85503D7466B4}"/>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5" name="Footer Placeholder 4">
            <a:extLst>
              <a:ext uri="{FF2B5EF4-FFF2-40B4-BE49-F238E27FC236}">
                <a16:creationId xmlns:a16="http://schemas.microsoft.com/office/drawing/2014/main" id="{E7105046-7B4D-42D1-A2AD-9CA5EEAE9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4AAB4-BDCF-4412-B3CA-B32089C91E7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4462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83C82-ED30-4BC0-9B4B-F2AE3452D1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507AB8-9101-4FF9-939E-475F6DA08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8F0AB-133E-400D-921C-C90C1A97AADC}"/>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5" name="Footer Placeholder 4">
            <a:extLst>
              <a:ext uri="{FF2B5EF4-FFF2-40B4-BE49-F238E27FC236}">
                <a16:creationId xmlns:a16="http://schemas.microsoft.com/office/drawing/2014/main" id="{711316CC-AC29-48E8-806A-41B4883B9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E60E6-CF75-4E26-B784-823A13A6BBA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38655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E73B-800D-429E-A1A5-26B3BAC81A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11DCA-3147-4D73-8D86-D49CBD9C2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02D62-4F80-4079-BE63-03EA3418814D}"/>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5" name="Footer Placeholder 4">
            <a:extLst>
              <a:ext uri="{FF2B5EF4-FFF2-40B4-BE49-F238E27FC236}">
                <a16:creationId xmlns:a16="http://schemas.microsoft.com/office/drawing/2014/main" id="{8580FC11-8CE8-494A-BF8B-19653E52D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05C68-69AC-4757-8AD9-99F8DD755A3F}"/>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3235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4E0B-4428-4D5F-8BDE-D8F5425C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BCB495-5C1E-4B4B-AD06-768D788EE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FBA83-EF6A-4BED-BF85-BCDAD7459D9A}"/>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5" name="Footer Placeholder 4">
            <a:extLst>
              <a:ext uri="{FF2B5EF4-FFF2-40B4-BE49-F238E27FC236}">
                <a16:creationId xmlns:a16="http://schemas.microsoft.com/office/drawing/2014/main" id="{482C6570-4E79-44AD-8021-6A2581BCA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3B025-27D4-436F-AA90-2D143C1CEC18}"/>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50803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F6F6-05B4-4D5A-BC9F-66CA97445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FE4DDC-D825-498C-971D-3DC15F2C6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19970A-2F09-4558-8AF1-BDE934897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D749E7-D5FC-446D-B9FF-DB2860F9AC59}"/>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6" name="Footer Placeholder 5">
            <a:extLst>
              <a:ext uri="{FF2B5EF4-FFF2-40B4-BE49-F238E27FC236}">
                <a16:creationId xmlns:a16="http://schemas.microsoft.com/office/drawing/2014/main" id="{9E3B2AAD-7804-4DF2-BD00-251DA8DF3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937776-6304-4F88-90D4-3CD0C59D721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0962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A963-C442-4476-B0C1-3647F00868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DA9DA8-9629-418D-ADE4-6183C7882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6794-111D-4198-90E3-BB8FF6EF1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40847A-83C1-47CB-8F97-116D37EB6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FA2B1-FDAA-4642-88F1-998C9A209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8BC5BB-D446-4C10-851A-D0E02EA55ABB}"/>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8" name="Footer Placeholder 7">
            <a:extLst>
              <a:ext uri="{FF2B5EF4-FFF2-40B4-BE49-F238E27FC236}">
                <a16:creationId xmlns:a16="http://schemas.microsoft.com/office/drawing/2014/main" id="{C4EBA5B9-48B4-44F9-A4E4-5BA668EDB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8FEA51-8CA3-4AB7-99E7-EA16E96FDE34}"/>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04563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98F5-F0D2-493A-8BEE-5A84CF817D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A07AFA-EE50-46BC-873C-C303AD7FFCD6}"/>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4" name="Footer Placeholder 3">
            <a:extLst>
              <a:ext uri="{FF2B5EF4-FFF2-40B4-BE49-F238E27FC236}">
                <a16:creationId xmlns:a16="http://schemas.microsoft.com/office/drawing/2014/main" id="{037B94F4-7883-45A2-BBD1-0A18F562F3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F703D-0FB3-427A-8C5A-C14ADADE6BA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91760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160E9-C91D-48C3-9946-CD85E8698A2A}"/>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3" name="Footer Placeholder 2">
            <a:extLst>
              <a:ext uri="{FF2B5EF4-FFF2-40B4-BE49-F238E27FC236}">
                <a16:creationId xmlns:a16="http://schemas.microsoft.com/office/drawing/2014/main" id="{1B7BFD95-74C5-4CDC-B8A6-5F7199764D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AB717D-A7E9-4074-91A9-05A0F421E66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04036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722A-47A7-47DC-9ECF-54AAC1BDC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FDA437-014F-4AE7-93C5-BBFD3ED12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500B00-1ED2-4E18-9E56-40985351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4F527-A902-477F-B1A8-259D33D37D8E}"/>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6" name="Footer Placeholder 5">
            <a:extLst>
              <a:ext uri="{FF2B5EF4-FFF2-40B4-BE49-F238E27FC236}">
                <a16:creationId xmlns:a16="http://schemas.microsoft.com/office/drawing/2014/main" id="{E24EBF90-548E-4DF6-976E-CF0035E8AE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F725F0-A3BD-40C9-9BD6-C5717FED6F66}"/>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65876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ED9E-0F39-4889-BF08-AE089BC80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4FC70E-BE87-41A7-9FC6-6A41FCA20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23F014-335C-4421-9349-6CA9BE046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19359-3FAE-480D-B7CE-EC24C97E6A30}"/>
              </a:ext>
            </a:extLst>
          </p:cNvPr>
          <p:cNvSpPr>
            <a:spLocks noGrp="1"/>
          </p:cNvSpPr>
          <p:nvPr>
            <p:ph type="dt" sz="half" idx="10"/>
          </p:nvPr>
        </p:nvSpPr>
        <p:spPr/>
        <p:txBody>
          <a:bodyPr/>
          <a:lstStyle/>
          <a:p>
            <a:fld id="{E2A0A351-1EFA-42B5-BCA5-544DAC19DB9B}" type="datetimeFigureOut">
              <a:rPr lang="en-GB" smtClean="0"/>
              <a:t>21/09/2021</a:t>
            </a:fld>
            <a:endParaRPr lang="en-GB"/>
          </a:p>
        </p:txBody>
      </p:sp>
      <p:sp>
        <p:nvSpPr>
          <p:cNvPr id="6" name="Footer Placeholder 5">
            <a:extLst>
              <a:ext uri="{FF2B5EF4-FFF2-40B4-BE49-F238E27FC236}">
                <a16:creationId xmlns:a16="http://schemas.microsoft.com/office/drawing/2014/main" id="{F2B6BE35-3C67-407A-A675-BCC040A2AB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9ECAC-4BBF-4F52-9ECD-A9D8DF00ADF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5478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A4D1BC-36A7-4237-B528-73FEB961F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33A9F0-BF6B-4C6B-B167-7C3A6B7B4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F1747-6814-4898-8831-29A100E99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0A351-1EFA-42B5-BCA5-544DAC19DB9B}" type="datetimeFigureOut">
              <a:rPr lang="en-GB" smtClean="0"/>
              <a:t>21/09/2021</a:t>
            </a:fld>
            <a:endParaRPr lang="en-GB"/>
          </a:p>
        </p:txBody>
      </p:sp>
      <p:sp>
        <p:nvSpPr>
          <p:cNvPr id="5" name="Footer Placeholder 4">
            <a:extLst>
              <a:ext uri="{FF2B5EF4-FFF2-40B4-BE49-F238E27FC236}">
                <a16:creationId xmlns:a16="http://schemas.microsoft.com/office/drawing/2014/main" id="{6A598FFF-B0E5-4A6F-92DA-CAD2390E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1C1915-AE30-4D13-892B-B6AB0671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7BED8-FF59-43D1-997D-618FFECA9A73}" type="slidenum">
              <a:rPr lang="en-GB" smtClean="0"/>
              <a:t>‹#›</a:t>
            </a:fld>
            <a:endParaRPr lang="en-GB"/>
          </a:p>
        </p:txBody>
      </p:sp>
    </p:spTree>
    <p:extLst>
      <p:ext uri="{BB962C8B-B14F-4D97-AF65-F5344CB8AC3E}">
        <p14:creationId xmlns:p14="http://schemas.microsoft.com/office/powerpoint/2010/main" val="151425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ADE3C-5FA4-43D5-B59E-8CC89BC1B5D5}"/>
              </a:ext>
            </a:extLst>
          </p:cNvPr>
          <p:cNvSpPr txBox="1"/>
          <p:nvPr/>
        </p:nvSpPr>
        <p:spPr>
          <a:xfrm>
            <a:off x="781877" y="599860"/>
            <a:ext cx="10840279" cy="5658280"/>
          </a:xfrm>
          <a:prstGeom prst="rect">
            <a:avLst/>
          </a:prstGeom>
          <a:noFill/>
        </p:spPr>
        <p:txBody>
          <a:bodyPr wrap="square">
            <a:spAutoFit/>
          </a:bodyPr>
          <a:lstStyle/>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Advanced Analytical Chemistry 1</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Separation Technique, </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Chromatography</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Postgraduate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Master's degrees)</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Lecture No. 1</a:t>
            </a:r>
            <a:endParaRPr lang="en-GB" sz="3600" dirty="0">
              <a:effectLst/>
              <a:latin typeface="Times New Roman" panose="02020603050405020304" pitchFamily="18" charset="0"/>
              <a:ea typeface="Times New Roman" panose="02020603050405020304" pitchFamily="18" charset="0"/>
            </a:endParaRPr>
          </a:p>
          <a:p>
            <a:pPr algn="ctr">
              <a:lnSpc>
                <a:spcPct val="150000"/>
              </a:lnSpc>
            </a:pP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By </a:t>
            </a:r>
            <a:endParaRPr lang="en-GB" sz="2400" dirty="0">
              <a:effectLst/>
              <a:latin typeface="Times New Roman" panose="02020603050405020304" pitchFamily="18" charset="0"/>
              <a:ea typeface="Times New Roman" panose="02020603050405020304" pitchFamily="18" charset="0"/>
            </a:endParaRPr>
          </a:p>
          <a:p>
            <a:pPr algn="ctr">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Asst. Prof. Dr. Layla Salih Al-Omran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63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A5EAB-F397-46D1-A7C2-C92025C0B9CD}"/>
              </a:ext>
            </a:extLst>
          </p:cNvPr>
          <p:cNvSpPr txBox="1"/>
          <p:nvPr/>
        </p:nvSpPr>
        <p:spPr>
          <a:xfrm>
            <a:off x="397564" y="207904"/>
            <a:ext cx="11555897" cy="3197029"/>
          </a:xfrm>
          <a:prstGeom prst="rect">
            <a:avLst/>
          </a:prstGeom>
          <a:noFill/>
        </p:spPr>
        <p:txBody>
          <a:bodyPr wrap="square">
            <a:spAutoFit/>
          </a:bodyPr>
          <a:lstStyle/>
          <a:p>
            <a:pPr algn="just" fontAlgn="base">
              <a:lnSpc>
                <a:spcPct val="150000"/>
              </a:lnSpc>
              <a:spcAft>
                <a:spcPts val="1125"/>
              </a:spcAft>
            </a:pPr>
            <a:r>
              <a:rPr lang="en-US" sz="3200" b="1" dirty="0">
                <a:solidFill>
                  <a:srgbClr val="C00000"/>
                </a:solidFill>
                <a:effectLst/>
                <a:latin typeface="Times New Roman" panose="02020603050405020304" pitchFamily="18" charset="0"/>
                <a:ea typeface="Times New Roman" panose="02020603050405020304" pitchFamily="18" charset="0"/>
              </a:rPr>
              <a:t>Instrumentation</a:t>
            </a:r>
          </a:p>
          <a:p>
            <a:pPr algn="just" fontAlgn="base">
              <a:spcAft>
                <a:spcPts val="1125"/>
              </a:spcAft>
            </a:pPr>
            <a:r>
              <a:rPr lang="en-US" sz="2800" dirty="0">
                <a:effectLst/>
                <a:latin typeface="Times New Roman" panose="02020603050405020304" pitchFamily="18" charset="0"/>
                <a:ea typeface="Times New Roman" panose="02020603050405020304" pitchFamily="18" charset="0"/>
              </a:rPr>
              <a:t>all the chromatographs (GSC or GLC) consists of six basic components</a:t>
            </a:r>
          </a:p>
          <a:p>
            <a:pPr algn="just" fontAlgn="base">
              <a:spcAft>
                <a:spcPts val="1125"/>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1-carrier gas, 2-Sample injection system, 3-Separation column, 4-Oven or Thermostat chambers, 5-Detectors, 6- Recorder system. </a:t>
            </a:r>
            <a:endParaRPr lang="en-GB" sz="2800" dirty="0">
              <a:effectLst/>
              <a:latin typeface="Times New Roman" panose="02020603050405020304" pitchFamily="18" charset="0"/>
              <a:ea typeface="Times New Roman" panose="02020603050405020304" pitchFamily="18" charset="0"/>
            </a:endParaRPr>
          </a:p>
          <a:p>
            <a:pPr algn="just" fontAlgn="base">
              <a:lnSpc>
                <a:spcPct val="150000"/>
              </a:lnSpc>
              <a:spcAft>
                <a:spcPts val="1125"/>
              </a:spcAft>
            </a:pPr>
            <a:endParaRPr lang="en-GB" sz="3200" dirty="0">
              <a:solidFill>
                <a:srgbClr val="FF000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C439F60D-4950-41EB-A475-9BBEFA32F969}"/>
              </a:ext>
            </a:extLst>
          </p:cNvPr>
          <p:cNvPicPr>
            <a:picLocks noChangeAspect="1"/>
          </p:cNvPicPr>
          <p:nvPr/>
        </p:nvPicPr>
        <p:blipFill>
          <a:blip r:embed="rId2"/>
          <a:stretch>
            <a:fillRect/>
          </a:stretch>
        </p:blipFill>
        <p:spPr>
          <a:xfrm>
            <a:off x="6626087" y="2913391"/>
            <a:ext cx="5459896" cy="3301878"/>
          </a:xfrm>
          <a:prstGeom prst="rect">
            <a:avLst/>
          </a:prstGeom>
        </p:spPr>
      </p:pic>
      <p:pic>
        <p:nvPicPr>
          <p:cNvPr id="6" name="Picture 5">
            <a:extLst>
              <a:ext uri="{FF2B5EF4-FFF2-40B4-BE49-F238E27FC236}">
                <a16:creationId xmlns:a16="http://schemas.microsoft.com/office/drawing/2014/main" id="{AF4055F9-E007-4A9D-B689-83F2B6FF6DFD}"/>
              </a:ext>
            </a:extLst>
          </p:cNvPr>
          <p:cNvPicPr>
            <a:picLocks noChangeAspect="1"/>
          </p:cNvPicPr>
          <p:nvPr/>
        </p:nvPicPr>
        <p:blipFill>
          <a:blip r:embed="rId3"/>
          <a:stretch>
            <a:fillRect/>
          </a:stretch>
        </p:blipFill>
        <p:spPr>
          <a:xfrm>
            <a:off x="227961" y="2623931"/>
            <a:ext cx="6173454" cy="4026166"/>
          </a:xfrm>
          <a:prstGeom prst="rect">
            <a:avLst/>
          </a:prstGeom>
        </p:spPr>
      </p:pic>
    </p:spTree>
    <p:extLst>
      <p:ext uri="{BB962C8B-B14F-4D97-AF65-F5344CB8AC3E}">
        <p14:creationId xmlns:p14="http://schemas.microsoft.com/office/powerpoint/2010/main" val="200808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AAD14C-E114-4676-8D49-F0C4EE72924C}"/>
              </a:ext>
            </a:extLst>
          </p:cNvPr>
          <p:cNvSpPr txBox="1"/>
          <p:nvPr/>
        </p:nvSpPr>
        <p:spPr>
          <a:xfrm>
            <a:off x="185530" y="181957"/>
            <a:ext cx="7566992" cy="6494085"/>
          </a:xfrm>
          <a:prstGeom prst="rect">
            <a:avLst/>
          </a:prstGeom>
          <a:noFill/>
        </p:spPr>
        <p:txBody>
          <a:bodyPr wrap="square">
            <a:spAutoFit/>
          </a:bodyPr>
          <a:lstStyle/>
          <a:p>
            <a:r>
              <a:rPr lang="en-US"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How does gas chromatography work?</a:t>
            </a: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GB" sz="3200" dirty="0">
              <a:solidFill>
                <a:srgbClr val="FF0000"/>
              </a:solidFill>
            </a:endParaRPr>
          </a:p>
        </p:txBody>
      </p:sp>
      <p:pic>
        <p:nvPicPr>
          <p:cNvPr id="4" name="Picture 3">
            <a:extLst>
              <a:ext uri="{FF2B5EF4-FFF2-40B4-BE49-F238E27FC236}">
                <a16:creationId xmlns:a16="http://schemas.microsoft.com/office/drawing/2014/main" id="{DED0DB4E-820F-4B82-8A79-D301D44DADA8}"/>
              </a:ext>
            </a:extLst>
          </p:cNvPr>
          <p:cNvPicPr>
            <a:picLocks noChangeAspect="1"/>
          </p:cNvPicPr>
          <p:nvPr/>
        </p:nvPicPr>
        <p:blipFill>
          <a:blip r:embed="rId2"/>
          <a:stretch>
            <a:fillRect/>
          </a:stretch>
        </p:blipFill>
        <p:spPr>
          <a:xfrm>
            <a:off x="328770" y="1359356"/>
            <a:ext cx="6568994" cy="4445096"/>
          </a:xfrm>
          <a:prstGeom prst="rect">
            <a:avLst/>
          </a:prstGeom>
        </p:spPr>
      </p:pic>
      <p:sp>
        <p:nvSpPr>
          <p:cNvPr id="6" name="TextBox 5">
            <a:extLst>
              <a:ext uri="{FF2B5EF4-FFF2-40B4-BE49-F238E27FC236}">
                <a16:creationId xmlns:a16="http://schemas.microsoft.com/office/drawing/2014/main" id="{D0E58AB4-109D-4217-98DE-67F00D9ED61C}"/>
              </a:ext>
            </a:extLst>
          </p:cNvPr>
          <p:cNvSpPr txBox="1"/>
          <p:nvPr/>
        </p:nvSpPr>
        <p:spPr>
          <a:xfrm>
            <a:off x="7243385" y="425470"/>
            <a:ext cx="4619845" cy="6432530"/>
          </a:xfrm>
          <a:prstGeom prst="rect">
            <a:avLst/>
          </a:prstGeom>
          <a:noFill/>
        </p:spPr>
        <p:txBody>
          <a:bodyPr wrap="square">
            <a:spAutoFit/>
          </a:bodyPr>
          <a:lstStyle/>
          <a:p>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sample is injected into the GC inlet </a:t>
            </a:r>
            <a:r>
              <a:rPr lang="en-GB"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through a septum</a:t>
            </a:r>
            <a:r>
              <a:rPr lang="en-GB"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which enables the injection of the sample mixture without losing the mobile phase. </a:t>
            </a:r>
          </a:p>
          <a:p>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Connected to the inlet is the analytical </a:t>
            </a:r>
            <a:r>
              <a:rPr lang="en-GB"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column (4)</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long (10 – 150 m), narrow (0.1 – 0.53 mm internal diameter) fused silica or metal tube which contains the stationary phase coated on the inside walls. </a:t>
            </a:r>
          </a:p>
          <a:p>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analytical column is held in the column oven which is heated during the analysis to elute the less volatile components.</a:t>
            </a:r>
          </a:p>
          <a:p>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outlet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of the column </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inserted into </a:t>
            </a:r>
            <a:r>
              <a:rPr lang="en-GB"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the detector (5) </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which responds to the chemical components eluting from the column to produce a signal. The signal is </a:t>
            </a:r>
            <a:r>
              <a:rPr lang="en-GB"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recorde</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by the acquisition software on a computer to produce a chromatogram </a:t>
            </a:r>
            <a:r>
              <a:rPr lang="en-GB"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18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C7BFCC-8EAA-48D7-A44F-81E2B973F063}"/>
              </a:ext>
            </a:extLst>
          </p:cNvPr>
          <p:cNvSpPr txBox="1"/>
          <p:nvPr/>
        </p:nvSpPr>
        <p:spPr>
          <a:xfrm>
            <a:off x="212034" y="0"/>
            <a:ext cx="11860695" cy="5831853"/>
          </a:xfrm>
          <a:prstGeom prst="rect">
            <a:avLst/>
          </a:prstGeom>
          <a:noFill/>
        </p:spPr>
        <p:txBody>
          <a:bodyPr wrap="square">
            <a:spAutoFit/>
          </a:bodyPr>
          <a:lstStyle/>
          <a:p>
            <a:pPr>
              <a:lnSpc>
                <a:spcPct val="150000"/>
              </a:lnSpc>
            </a:pPr>
            <a:r>
              <a:rPr lang="en-US" sz="2800" b="1" dirty="0">
                <a:solidFill>
                  <a:srgbClr val="C00000"/>
                </a:solidFill>
                <a:effectLst/>
                <a:latin typeface="Times New Roman" panose="02020603050405020304" pitchFamily="18" charset="0"/>
                <a:ea typeface="Times New Roman" panose="02020603050405020304" pitchFamily="18" charset="0"/>
              </a:rPr>
              <a:t>Instrumentation</a:t>
            </a:r>
          </a:p>
          <a:p>
            <a:pPr marL="514350" indent="-514350">
              <a:lnSpc>
                <a:spcPct val="150000"/>
              </a:lnSpc>
              <a:buAutoNum type="arabicPeriod"/>
            </a:pPr>
            <a:r>
              <a:rPr lang="en-US" sz="2400" b="1" dirty="0">
                <a:solidFill>
                  <a:srgbClr val="C00000"/>
                </a:solidFill>
                <a:effectLst/>
                <a:latin typeface="Times New Roman" panose="02020603050405020304" pitchFamily="18" charset="0"/>
                <a:ea typeface="Times New Roman" panose="02020603050405020304" pitchFamily="18" charset="0"/>
                <a:cs typeface="Frutiger LT Std 45 Light"/>
              </a:rPr>
              <a:t>Carrier Gas (mobile phase) </a:t>
            </a:r>
          </a:p>
          <a:p>
            <a:pPr marL="342900" indent="-342900">
              <a:buFont typeface="Wingdings" panose="05000000000000000000" pitchFamily="2" charset="2"/>
              <a:buChar char="ü"/>
            </a:pPr>
            <a:r>
              <a:rPr lang="en-US" sz="2400" dirty="0">
                <a:solidFill>
                  <a:srgbClr val="000000"/>
                </a:solidFill>
                <a:effectLst/>
                <a:latin typeface="Times New Roman" panose="02020603050405020304" pitchFamily="18" charset="0"/>
                <a:ea typeface="Times New Roman" panose="02020603050405020304" pitchFamily="18" charset="0"/>
                <a:cs typeface="Frutiger LT Std 55 Roman"/>
              </a:rPr>
              <a:t>A carrier gas should be inert, dry &amp; free of oxygen. Helium, Nitrogen, argon &amp; hydrogen gases are used as carrier gas</a:t>
            </a:r>
          </a:p>
          <a:p>
            <a:pPr marL="342900" indent="-342900">
              <a:buFont typeface="Wingdings" panose="05000000000000000000" pitchFamily="2" charset="2"/>
              <a:buChar char="ü"/>
            </a:pPr>
            <a:endParaRPr lang="en-US" sz="2400" dirty="0">
              <a:solidFill>
                <a:srgbClr val="000000"/>
              </a:solidFill>
              <a:latin typeface="Times New Roman" panose="02020603050405020304" pitchFamily="18" charset="0"/>
              <a:ea typeface="Times New Roman" panose="02020603050405020304" pitchFamily="18" charset="0"/>
              <a:cs typeface="Frutiger LT Std 55 Roman"/>
            </a:endParaRPr>
          </a:p>
          <a:p>
            <a:pPr marL="342900" indent="-342900">
              <a:buFont typeface="Wingdings" panose="05000000000000000000" pitchFamily="2" charset="2"/>
              <a:buChar char="ü"/>
            </a:pPr>
            <a:r>
              <a:rPr lang="en-US" sz="2400" dirty="0">
                <a:solidFill>
                  <a:srgbClr val="000000"/>
                </a:solidFill>
                <a:effectLst/>
                <a:latin typeface="Times New Roman" panose="02020603050405020304" pitchFamily="18" charset="0"/>
                <a:ea typeface="Times New Roman" panose="02020603050405020304" pitchFamily="18" charset="0"/>
                <a:cs typeface="Frutiger LT Std 55 Roman"/>
              </a:rPr>
              <a:t>Carrier gas is supplied at high pressure &amp; is passed to instrument at a rapid &amp; reproducible rate.</a:t>
            </a:r>
          </a:p>
          <a:p>
            <a:pPr marL="342900" indent="-342900">
              <a:buFont typeface="Wingdings" panose="05000000000000000000" pitchFamily="2" charset="2"/>
              <a:buChar char="ü"/>
            </a:pPr>
            <a:endParaRPr lang="en-US" sz="2400" dirty="0">
              <a:solidFill>
                <a:srgbClr val="000000"/>
              </a:solidFill>
              <a:latin typeface="Times New Roman" panose="02020603050405020304" pitchFamily="18" charset="0"/>
              <a:ea typeface="Times New Roman" panose="02020603050405020304" pitchFamily="18" charset="0"/>
              <a:cs typeface="Frutiger LT Std 55 Roman"/>
            </a:endParaRPr>
          </a:p>
          <a:p>
            <a:pPr marL="342900" indent="-342900">
              <a:buFont typeface="Wingdings" panose="05000000000000000000" pitchFamily="2" charset="2"/>
              <a:buChar char="ü"/>
            </a:pPr>
            <a:r>
              <a:rPr lang="en-US" sz="2400" dirty="0">
                <a:solidFill>
                  <a:srgbClr val="000000"/>
                </a:solidFill>
                <a:effectLst/>
                <a:latin typeface="Times New Roman" panose="02020603050405020304" pitchFamily="18" charset="0"/>
                <a:ea typeface="Times New Roman" panose="02020603050405020304" pitchFamily="18" charset="0"/>
                <a:cs typeface="Frutiger LT Std 55 Roman"/>
              </a:rPr>
              <a:t>The table below shows advantages and disadvantages of He and N2 carrier gases. </a:t>
            </a:r>
            <a:endParaRPr lang="en-GB" sz="2400" dirty="0">
              <a:effectLst/>
              <a:latin typeface="Times New Roman" panose="02020603050405020304" pitchFamily="18" charset="0"/>
              <a:ea typeface="Times New Roman" panose="02020603050405020304" pitchFamily="18" charset="0"/>
            </a:endParaRPr>
          </a:p>
          <a:p>
            <a:pPr>
              <a:lnSpc>
                <a:spcPct val="150000"/>
              </a:lnSpc>
            </a:pPr>
            <a:endParaRPr lang="en-US" sz="2800" b="1" dirty="0">
              <a:solidFill>
                <a:srgbClr val="FF0000"/>
              </a:solidFill>
              <a:latin typeface="Times New Roman" panose="02020603050405020304" pitchFamily="18" charset="0"/>
              <a:ea typeface="Times New Roman" panose="02020603050405020304" pitchFamily="18" charset="0"/>
            </a:endParaRPr>
          </a:p>
          <a:p>
            <a:pPr marL="514350" indent="-514350">
              <a:lnSpc>
                <a:spcPct val="150000"/>
              </a:lnSpc>
              <a:buAutoNum type="arabicPeriod"/>
            </a:pPr>
            <a:endParaRPr lang="en-US" sz="2800" b="1" dirty="0">
              <a:solidFill>
                <a:srgbClr val="FF0000"/>
              </a:solidFill>
              <a:effectLst/>
              <a:latin typeface="Times New Roman" panose="02020603050405020304" pitchFamily="18" charset="0"/>
              <a:ea typeface="Times New Roman" panose="02020603050405020304" pitchFamily="18" charset="0"/>
            </a:endParaRPr>
          </a:p>
          <a:p>
            <a:pPr>
              <a:lnSpc>
                <a:spcPct val="150000"/>
              </a:lnSpc>
            </a:pPr>
            <a:endParaRPr lang="en-GB" sz="2800" dirty="0">
              <a:solidFill>
                <a:srgbClr val="FF000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D172BC1F-49FF-4DBF-BFD5-22B144EDD402}"/>
              </a:ext>
            </a:extLst>
          </p:cNvPr>
          <p:cNvPicPr>
            <a:picLocks noChangeAspect="1"/>
          </p:cNvPicPr>
          <p:nvPr/>
        </p:nvPicPr>
        <p:blipFill>
          <a:blip r:embed="rId2"/>
          <a:stretch>
            <a:fillRect/>
          </a:stretch>
        </p:blipFill>
        <p:spPr>
          <a:xfrm>
            <a:off x="3096457" y="3855898"/>
            <a:ext cx="4889345" cy="3002101"/>
          </a:xfrm>
          <a:prstGeom prst="rect">
            <a:avLst/>
          </a:prstGeom>
        </p:spPr>
      </p:pic>
    </p:spTree>
    <p:extLst>
      <p:ext uri="{BB962C8B-B14F-4D97-AF65-F5344CB8AC3E}">
        <p14:creationId xmlns:p14="http://schemas.microsoft.com/office/powerpoint/2010/main" val="161711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6BA28-B27B-4C0F-A334-A4494229F7C6}"/>
              </a:ext>
            </a:extLst>
          </p:cNvPr>
          <p:cNvSpPr txBox="1"/>
          <p:nvPr/>
        </p:nvSpPr>
        <p:spPr>
          <a:xfrm>
            <a:off x="119271" y="87038"/>
            <a:ext cx="6109251" cy="6673943"/>
          </a:xfrm>
          <a:prstGeom prst="rect">
            <a:avLst/>
          </a:prstGeom>
          <a:noFill/>
        </p:spPr>
        <p:txBody>
          <a:bodyPr wrap="square">
            <a:spAutoFit/>
          </a:bodyPr>
          <a:lstStyle/>
          <a:p>
            <a:pPr>
              <a:lnSpc>
                <a:spcPct val="150000"/>
              </a:lnSpc>
            </a:pPr>
            <a:r>
              <a:rPr lang="en-US" sz="2400" b="1" dirty="0">
                <a:solidFill>
                  <a:srgbClr val="C00000"/>
                </a:solidFill>
                <a:effectLst/>
                <a:latin typeface="Times New Roman" panose="02020603050405020304" pitchFamily="18" charset="0"/>
                <a:ea typeface="Times New Roman" panose="02020603050405020304" pitchFamily="18" charset="0"/>
              </a:rPr>
              <a:t>Sample injection system</a:t>
            </a:r>
            <a:endParaRPr lang="en-GB" sz="2400" dirty="0">
              <a:solidFill>
                <a:srgbClr val="C00000"/>
              </a:solidFill>
              <a:effectLst/>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en-US" sz="18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 sample port is necessary for introducing the sample at the head of the column. </a:t>
            </a:r>
          </a:p>
          <a:p>
            <a:pPr marL="285750" indent="-285750">
              <a:lnSpc>
                <a:spcPct val="150000"/>
              </a:lnSpc>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endParaRPr>
          </a:p>
          <a:p>
            <a:pPr marL="342900" indent="-342900">
              <a:lnSpc>
                <a:spcPct val="150000"/>
              </a:lnSpc>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A calibrated </a:t>
            </a:r>
            <a:r>
              <a:rPr lang="en-US" sz="2400" dirty="0" err="1">
                <a:effectLst/>
                <a:latin typeface="Times New Roman" panose="02020603050405020304" pitchFamily="18" charset="0"/>
                <a:ea typeface="Times New Roman" panose="02020603050405020304" pitchFamily="18" charset="0"/>
              </a:rPr>
              <a:t>microsyringe</a:t>
            </a:r>
            <a:r>
              <a:rPr lang="en-US" sz="2400" dirty="0">
                <a:effectLst/>
                <a:latin typeface="Times New Roman" panose="02020603050405020304" pitchFamily="18" charset="0"/>
                <a:ea typeface="Times New Roman" panose="02020603050405020304" pitchFamily="18" charset="0"/>
              </a:rPr>
              <a:t> is used to transfer a volume of sample through a rubber septum and thus into the vaporization chamber. </a:t>
            </a:r>
          </a:p>
          <a:p>
            <a:pPr marL="342900" indent="-342900">
              <a:lnSpc>
                <a:spcPct val="150000"/>
              </a:lnSpc>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endParaRPr>
          </a:p>
          <a:p>
            <a:pPr marL="342900" indent="-342900">
              <a:lnSpc>
                <a:spcPct val="150000"/>
              </a:lnSpc>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Most of the separations require only a small fraction of the initial sample volume and a sample splitter is used to direct excess sample to waste. </a:t>
            </a:r>
          </a:p>
        </p:txBody>
      </p:sp>
      <p:pic>
        <p:nvPicPr>
          <p:cNvPr id="5" name="Picture 4">
            <a:extLst>
              <a:ext uri="{FF2B5EF4-FFF2-40B4-BE49-F238E27FC236}">
                <a16:creationId xmlns:a16="http://schemas.microsoft.com/office/drawing/2014/main" id="{885DA85A-69DB-4B8F-B3D6-6A3AF4AA61A8}"/>
              </a:ext>
            </a:extLst>
          </p:cNvPr>
          <p:cNvPicPr>
            <a:picLocks noChangeAspect="1"/>
          </p:cNvPicPr>
          <p:nvPr/>
        </p:nvPicPr>
        <p:blipFill rotWithShape="1">
          <a:blip r:embed="rId2"/>
          <a:srcRect l="29346" t="28782" r="38152" b="15732"/>
          <a:stretch/>
        </p:blipFill>
        <p:spPr>
          <a:xfrm>
            <a:off x="6228522" y="715618"/>
            <a:ext cx="5596342" cy="5371740"/>
          </a:xfrm>
          <a:prstGeom prst="rect">
            <a:avLst/>
          </a:prstGeom>
        </p:spPr>
      </p:pic>
    </p:spTree>
    <p:extLst>
      <p:ext uri="{BB962C8B-B14F-4D97-AF65-F5344CB8AC3E}">
        <p14:creationId xmlns:p14="http://schemas.microsoft.com/office/powerpoint/2010/main" val="243891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D6CE38-B561-4943-A821-BB60F29758AE}"/>
              </a:ext>
            </a:extLst>
          </p:cNvPr>
          <p:cNvSpPr txBox="1"/>
          <p:nvPr/>
        </p:nvSpPr>
        <p:spPr>
          <a:xfrm>
            <a:off x="225286" y="180595"/>
            <a:ext cx="10774018" cy="5565947"/>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Commercial gas chromatographs involve the use of both </a:t>
            </a:r>
            <a:r>
              <a:rPr lang="en-US" sz="2400" u="sng" dirty="0">
                <a:effectLst/>
                <a:latin typeface="Times New Roman" panose="02020603050405020304" pitchFamily="18" charset="0"/>
                <a:ea typeface="Times New Roman" panose="02020603050405020304" pitchFamily="18" charset="0"/>
              </a:rPr>
              <a:t>split and </a:t>
            </a:r>
            <a:r>
              <a:rPr lang="en-US" sz="2400" u="sng" dirty="0" err="1">
                <a:effectLst/>
                <a:latin typeface="Times New Roman" panose="02020603050405020304" pitchFamily="18" charset="0"/>
                <a:ea typeface="Times New Roman" panose="02020603050405020304" pitchFamily="18" charset="0"/>
              </a:rPr>
              <a:t>splitless</a:t>
            </a:r>
            <a:r>
              <a:rPr lang="en-US" sz="2400" u="sng" dirty="0">
                <a:effectLst/>
                <a:latin typeface="Times New Roman" panose="02020603050405020304" pitchFamily="18" charset="0"/>
                <a:ea typeface="Times New Roman" panose="02020603050405020304" pitchFamily="18" charset="0"/>
              </a:rPr>
              <a:t> injections</a:t>
            </a:r>
            <a:r>
              <a:rPr lang="en-US" sz="2400" dirty="0">
                <a:effectLst/>
                <a:latin typeface="Times New Roman" panose="02020603050405020304" pitchFamily="18" charset="0"/>
                <a:ea typeface="Times New Roman" panose="02020603050405020304" pitchFamily="18" charset="0"/>
              </a:rPr>
              <a:t> when alternating between </a:t>
            </a:r>
            <a:r>
              <a:rPr lang="en-US" sz="2400" u="sng" dirty="0">
                <a:effectLst/>
                <a:latin typeface="Times New Roman" panose="02020603050405020304" pitchFamily="18" charset="0"/>
                <a:ea typeface="Times New Roman" panose="02020603050405020304" pitchFamily="18" charset="0"/>
              </a:rPr>
              <a:t>packed columns and capillary columns.</a:t>
            </a:r>
            <a:r>
              <a:rPr lang="en-US" sz="2400" dirty="0">
                <a:effectLst/>
                <a:latin typeface="Times New Roman" panose="02020603050405020304" pitchFamily="18" charset="0"/>
                <a:ea typeface="Times New Roman" panose="02020603050405020304" pitchFamily="18" charset="0"/>
              </a:rPr>
              <a:t> </a:t>
            </a:r>
          </a:p>
          <a:p>
            <a:pPr marL="342900" indent="-342900">
              <a:lnSpc>
                <a:spcPct val="150000"/>
              </a:lnSpc>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endParaRPr>
          </a:p>
          <a:p>
            <a:pPr marL="342900" indent="-342900">
              <a:lnSpc>
                <a:spcPct val="150000"/>
              </a:lnSpc>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Capillary column requires smaller amounts of injected analytes compared to packed columns. </a:t>
            </a:r>
          </a:p>
          <a:p>
            <a:pPr marL="342900" indent="-342900">
              <a:lnSpc>
                <a:spcPct val="150000"/>
              </a:lnSpc>
              <a:buFont typeface="Wingdings" panose="05000000000000000000" pitchFamily="2" charset="2"/>
              <a:buChar char="ü"/>
            </a:pPr>
            <a:endParaRPr lang="en-GB" sz="2400" dirty="0">
              <a:effectLst/>
              <a:latin typeface="Times New Roman" panose="02020603050405020304" pitchFamily="18" charset="0"/>
              <a:ea typeface="Times New Roman" panose="02020603050405020304" pitchFamily="18" charset="0"/>
            </a:endParaRPr>
          </a:p>
          <a:p>
            <a:pPr marL="342900" indent="-342900">
              <a:lnSpc>
                <a:spcPct val="150000"/>
              </a:lnSpc>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 The vaporization chamber is typically heated 50 °C above the lowest boiling point of the sample and subsequently mixed with the carrier gas to transport the sample into the column. </a:t>
            </a:r>
            <a:endParaRPr lang="en-GB" sz="2400" dirty="0">
              <a:effectLst/>
              <a:latin typeface="Times New Roman" panose="02020603050405020304" pitchFamily="18" charset="0"/>
              <a:ea typeface="Times New Roman" panose="02020603050405020304" pitchFamily="18" charset="0"/>
            </a:endParaRPr>
          </a:p>
          <a:p>
            <a:pPr>
              <a:lnSpc>
                <a:spcPct val="150000"/>
              </a:lnSpc>
            </a:pPr>
            <a:r>
              <a:rPr lang="en-US" sz="2400" b="1" dirty="0">
                <a:effectLst/>
                <a:latin typeface="Times New Roman" panose="02020603050405020304" pitchFamily="18"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238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64E15D8-D180-49FE-8BD7-9A0E165A2DD6}"/>
                  </a:ext>
                </a:extLst>
              </p:cNvPr>
              <p:cNvSpPr txBox="1"/>
              <p:nvPr/>
            </p:nvSpPr>
            <p:spPr>
              <a:xfrm>
                <a:off x="172277" y="260547"/>
                <a:ext cx="6162261" cy="7278659"/>
              </a:xfrm>
              <a:prstGeom prst="rect">
                <a:avLst/>
              </a:prstGeom>
              <a:noFill/>
            </p:spPr>
            <p:txBody>
              <a:bodyPr wrap="square">
                <a:spAutoFit/>
              </a:bodyPr>
              <a:lstStyle/>
              <a:p>
                <a:r>
                  <a:rPr lang="en-US" sz="2800" b="1" dirty="0">
                    <a:solidFill>
                      <a:srgbClr val="C00000"/>
                    </a:solidFill>
                    <a:effectLst/>
                    <a:latin typeface="Times New Roman" panose="02020603050405020304" pitchFamily="18" charset="0"/>
                    <a:ea typeface="Times New Roman" panose="02020603050405020304" pitchFamily="18" charset="0"/>
                  </a:rPr>
                  <a:t>2- Sample injection system</a:t>
                </a:r>
                <a:endParaRPr lang="en-GB" sz="2800" dirty="0">
                  <a:solidFill>
                    <a:srgbClr val="C00000"/>
                  </a:solidFill>
                  <a:effectLst/>
                  <a:latin typeface="Times New Roman" panose="02020603050405020304" pitchFamily="18" charset="0"/>
                  <a:ea typeface="Times New Roman" panose="02020603050405020304" pitchFamily="18" charset="0"/>
                </a:endParaRPr>
              </a:p>
              <a:p>
                <a:endParaRPr lang="en-US" sz="2800" b="1" dirty="0">
                  <a:solidFill>
                    <a:srgbClr val="C00000"/>
                  </a:solidFill>
                  <a:effectLst/>
                  <a:latin typeface="Times New Roman" panose="02020603050405020304" pitchFamily="18" charset="0"/>
                  <a:ea typeface="Times New Roman" panose="02020603050405020304" pitchFamily="18" charset="0"/>
                </a:endParaRPr>
              </a:p>
              <a:p>
                <a:r>
                  <a:rPr lang="en-US" sz="2800" b="1" dirty="0">
                    <a:solidFill>
                      <a:srgbClr val="C00000"/>
                    </a:solidFill>
                    <a:effectLst/>
                    <a:latin typeface="Times New Roman" panose="02020603050405020304" pitchFamily="18" charset="0"/>
                    <a:ea typeface="Times New Roman" panose="02020603050405020304" pitchFamily="18" charset="0"/>
                  </a:rPr>
                  <a:t>a- Split injection</a:t>
                </a:r>
              </a:p>
              <a:p>
                <a:endParaRPr lang="en-US" sz="2800" b="1"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The gas flow passes through the septum purge and the split vent. </a:t>
                </a:r>
              </a:p>
              <a:p>
                <a:pPr marL="457200" indent="-457200">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some of the sample injected into the injector by the sample syringe will get vaporized and escape through the split vent.</a:t>
                </a:r>
              </a:p>
              <a:p>
                <a:pPr marL="457200" indent="-457200">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rPr>
                  <a:t>When the split ratio is high, the rate of the injected sample being introduced into the column decreases as well as the sensitivity</a:t>
                </a:r>
              </a:p>
              <a:p>
                <a:pPr marL="457200" indent="-457200">
                  <a:buFont typeface="Wingdings" panose="05000000000000000000" pitchFamily="2" charset="2"/>
                  <a:buChar char="ü"/>
                </a:pPr>
                <a:endParaRPr lang="en-GB" sz="24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rPr>
                  <a:t>Ratio =</a:t>
                </a:r>
                <a14:m>
                  <m:oMath xmlns:m="http://schemas.openxmlformats.org/officeDocument/2006/math">
                    <m:f>
                      <m:fPr>
                        <m:ctrlPr>
                          <a:rPr lang="en-GB" sz="2400" i="1">
                            <a:effectLst/>
                            <a:latin typeface="Cambria Math" panose="02040503050406030204" pitchFamily="18" charset="0"/>
                            <a:ea typeface="Times New Roman" panose="02020603050405020304" pitchFamily="18" charset="0"/>
                          </a:rPr>
                        </m:ctrlPr>
                      </m:fPr>
                      <m:num>
                        <m:r>
                          <m:rPr>
                            <m:sty m:val="p"/>
                          </m:rPr>
                          <a:rPr lang="en-US" sz="2400">
                            <a:effectLst/>
                            <a:latin typeface="Cambria Math" panose="02040503050406030204" pitchFamily="18" charset="0"/>
                            <a:ea typeface="Times New Roman" panose="02020603050405020304" pitchFamily="18" charset="0"/>
                          </a:rPr>
                          <m:t>column</m:t>
                        </m:r>
                        <m:r>
                          <a:rPr lang="en-US" sz="2400">
                            <a:effectLst/>
                            <a:latin typeface="Cambria Math" panose="02040503050406030204" pitchFamily="18" charset="0"/>
                            <a:ea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rPr>
                          <m:t>flow</m:t>
                        </m:r>
                        <m:r>
                          <a:rPr lang="en-US" sz="2400">
                            <a:effectLst/>
                            <a:latin typeface="Cambria Math" panose="02040503050406030204" pitchFamily="18" charset="0"/>
                            <a:ea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rPr>
                          <m:t>rate</m:t>
                        </m:r>
                        <m:r>
                          <a:rPr lang="en-US" sz="2400">
                            <a:effectLst/>
                            <a:latin typeface="Cambria Math" panose="02040503050406030204" pitchFamily="18" charset="0"/>
                            <a:ea typeface="Times New Roman" panose="02020603050405020304" pitchFamily="18" charset="0"/>
                          </a:rPr>
                          <m:t> </m:t>
                        </m:r>
                        <m:r>
                          <a:rPr lang="en-US" sz="2400" i="1">
                            <a:effectLst/>
                            <a:latin typeface="Cambria Math" panose="02040503050406030204" pitchFamily="18" charset="0"/>
                            <a:ea typeface="Times New Roman" panose="02020603050405020304" pitchFamily="18" charset="0"/>
                          </a:rPr>
                          <m:t> </m:t>
                        </m:r>
                      </m:num>
                      <m:den>
                        <m:r>
                          <m:rPr>
                            <m:sty m:val="p"/>
                          </m:rPr>
                          <a:rPr lang="en-US" sz="2400">
                            <a:effectLst/>
                            <a:latin typeface="Cambria Math" panose="02040503050406030204" pitchFamily="18" charset="0"/>
                            <a:ea typeface="Times New Roman" panose="02020603050405020304" pitchFamily="18" charset="0"/>
                          </a:rPr>
                          <m:t>plit</m:t>
                        </m:r>
                        <m:r>
                          <a:rPr lang="en-US" sz="2400">
                            <a:effectLst/>
                            <a:latin typeface="Cambria Math" panose="02040503050406030204" pitchFamily="18" charset="0"/>
                            <a:ea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rPr>
                          <m:t>flow</m:t>
                        </m:r>
                        <m:r>
                          <a:rPr lang="en-US" sz="2400">
                            <a:effectLst/>
                            <a:latin typeface="Cambria Math" panose="02040503050406030204" pitchFamily="18" charset="0"/>
                            <a:ea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rPr>
                          <m:t>rate</m:t>
                        </m:r>
                      </m:den>
                    </m:f>
                  </m:oMath>
                </a14:m>
                <a:endParaRPr lang="en-GB" sz="24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t>
                </a:r>
              </a:p>
            </p:txBody>
          </p:sp>
        </mc:Choice>
        <mc:Fallback>
          <p:sp>
            <p:nvSpPr>
              <p:cNvPr id="3" name="TextBox 2">
                <a:extLst>
                  <a:ext uri="{FF2B5EF4-FFF2-40B4-BE49-F238E27FC236}">
                    <a16:creationId xmlns:a16="http://schemas.microsoft.com/office/drawing/2014/main" id="{564E15D8-D180-49FE-8BD7-9A0E165A2DD6}"/>
                  </a:ext>
                </a:extLst>
              </p:cNvPr>
              <p:cNvSpPr txBox="1">
                <a:spLocks noRot="1" noChangeAspect="1" noMove="1" noResize="1" noEditPoints="1" noAdjustHandles="1" noChangeArrowheads="1" noChangeShapeType="1" noTextEdit="1"/>
              </p:cNvSpPr>
              <p:nvPr/>
            </p:nvSpPr>
            <p:spPr>
              <a:xfrm>
                <a:off x="172277" y="260547"/>
                <a:ext cx="6162261" cy="7278659"/>
              </a:xfrm>
              <a:prstGeom prst="rect">
                <a:avLst/>
              </a:prstGeom>
              <a:blipFill>
                <a:blip r:embed="rId2"/>
                <a:stretch>
                  <a:fillRect l="-1978" t="-921" r="-1682"/>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1764A59C-6FBB-451F-8993-4261AB5F1248}"/>
              </a:ext>
            </a:extLst>
          </p:cNvPr>
          <p:cNvPicPr>
            <a:picLocks noChangeAspect="1"/>
          </p:cNvPicPr>
          <p:nvPr/>
        </p:nvPicPr>
        <p:blipFill>
          <a:blip r:embed="rId3"/>
          <a:stretch>
            <a:fillRect/>
          </a:stretch>
        </p:blipFill>
        <p:spPr>
          <a:xfrm>
            <a:off x="6029739" y="967409"/>
            <a:ext cx="6162261" cy="5274364"/>
          </a:xfrm>
          <a:prstGeom prst="rect">
            <a:avLst/>
          </a:prstGeom>
        </p:spPr>
      </p:pic>
    </p:spTree>
    <p:extLst>
      <p:ext uri="{BB962C8B-B14F-4D97-AF65-F5344CB8AC3E}">
        <p14:creationId xmlns:p14="http://schemas.microsoft.com/office/powerpoint/2010/main" val="250771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4AA4A2-E85C-4768-BF37-BF3301FC5F27}"/>
              </a:ext>
            </a:extLst>
          </p:cNvPr>
          <p:cNvSpPr txBox="1"/>
          <p:nvPr/>
        </p:nvSpPr>
        <p:spPr>
          <a:xfrm>
            <a:off x="331303" y="163451"/>
            <a:ext cx="5300871" cy="5831853"/>
          </a:xfrm>
          <a:prstGeom prst="rect">
            <a:avLst/>
          </a:prstGeom>
          <a:noFill/>
        </p:spPr>
        <p:txBody>
          <a:bodyPr wrap="square">
            <a:spAutoFit/>
          </a:bodyPr>
          <a:lstStyle/>
          <a:p>
            <a:pPr>
              <a:lnSpc>
                <a:spcPct val="150000"/>
              </a:lnSpc>
            </a:pPr>
            <a:r>
              <a:rPr lang="en-US" sz="2800" b="1" dirty="0">
                <a:solidFill>
                  <a:srgbClr val="C00000"/>
                </a:solidFill>
                <a:effectLst/>
                <a:latin typeface="Times New Roman" panose="02020603050405020304" pitchFamily="18" charset="0"/>
                <a:ea typeface="Times New Roman" panose="02020603050405020304" pitchFamily="18" charset="0"/>
              </a:rPr>
              <a:t>b- </a:t>
            </a:r>
            <a:r>
              <a:rPr lang="en-US" sz="2800" b="1" dirty="0" err="1">
                <a:solidFill>
                  <a:srgbClr val="C00000"/>
                </a:solidFill>
                <a:effectLst/>
                <a:latin typeface="Times New Roman" panose="02020603050405020304" pitchFamily="18" charset="0"/>
                <a:ea typeface="Times New Roman" panose="02020603050405020304" pitchFamily="18" charset="0"/>
              </a:rPr>
              <a:t>Splitless</a:t>
            </a:r>
            <a:r>
              <a:rPr lang="en-US" sz="2800" b="1" dirty="0">
                <a:solidFill>
                  <a:srgbClr val="C00000"/>
                </a:solidFill>
                <a:effectLst/>
                <a:latin typeface="Times New Roman" panose="02020603050405020304" pitchFamily="18" charset="0"/>
                <a:ea typeface="Times New Roman" panose="02020603050405020304" pitchFamily="18" charset="0"/>
              </a:rPr>
              <a:t> Mode</a:t>
            </a:r>
          </a:p>
          <a:p>
            <a:pPr marL="457200" indent="-457200">
              <a:lnSpc>
                <a:spcPct val="150000"/>
              </a:lnSpc>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rPr>
              <a:t>The split line is now closed (closed split/</a:t>
            </a:r>
            <a:r>
              <a:rPr lang="en-GB" sz="2800" dirty="0" err="1">
                <a:effectLst/>
                <a:latin typeface="Times New Roman" panose="02020603050405020304" pitchFamily="18" charset="0"/>
                <a:ea typeface="Times New Roman" panose="02020603050405020304" pitchFamily="18" charset="0"/>
              </a:rPr>
              <a:t>splitless</a:t>
            </a:r>
            <a:r>
              <a:rPr lang="en-GB" sz="2800" dirty="0">
                <a:effectLst/>
                <a:latin typeface="Times New Roman" panose="02020603050405020304" pitchFamily="18" charset="0"/>
                <a:ea typeface="Times New Roman" panose="02020603050405020304" pitchFamily="18" charset="0"/>
              </a:rPr>
              <a:t> valve).</a:t>
            </a:r>
          </a:p>
          <a:p>
            <a:pPr marL="457200" indent="-457200">
              <a:lnSpc>
                <a:spcPct val="150000"/>
              </a:lnSpc>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rPr>
              <a:t> The largest part of the sample has been introduced into the column, usually 10-40 secs. </a:t>
            </a:r>
          </a:p>
          <a:p>
            <a:pPr marL="457200" indent="-457200">
              <a:lnSpc>
                <a:spcPct val="150000"/>
              </a:lnSpc>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rPr>
              <a:t>Sample is introduced onto the column during the entire </a:t>
            </a:r>
            <a:r>
              <a:rPr lang="en-GB" sz="2800" dirty="0" err="1">
                <a:effectLst/>
                <a:latin typeface="Times New Roman" panose="02020603050405020304" pitchFamily="18" charset="0"/>
                <a:ea typeface="Times New Roman" panose="02020603050405020304" pitchFamily="18" charset="0"/>
              </a:rPr>
              <a:t>splitless</a:t>
            </a:r>
            <a:r>
              <a:rPr lang="en-GB" sz="2800" dirty="0">
                <a:effectLst/>
                <a:latin typeface="Times New Roman" panose="02020603050405020304" pitchFamily="18" charset="0"/>
                <a:ea typeface="Times New Roman" panose="02020603050405020304" pitchFamily="18" charset="0"/>
              </a:rPr>
              <a:t> time. </a:t>
            </a:r>
          </a:p>
        </p:txBody>
      </p:sp>
      <p:pic>
        <p:nvPicPr>
          <p:cNvPr id="4" name="Picture 3">
            <a:extLst>
              <a:ext uri="{FF2B5EF4-FFF2-40B4-BE49-F238E27FC236}">
                <a16:creationId xmlns:a16="http://schemas.microsoft.com/office/drawing/2014/main" id="{B910888D-35C4-4DF6-A98C-EDBCEC527F57}"/>
              </a:ext>
            </a:extLst>
          </p:cNvPr>
          <p:cNvPicPr>
            <a:picLocks noChangeAspect="1"/>
          </p:cNvPicPr>
          <p:nvPr/>
        </p:nvPicPr>
        <p:blipFill>
          <a:blip r:embed="rId2"/>
          <a:stretch>
            <a:fillRect/>
          </a:stretch>
        </p:blipFill>
        <p:spPr>
          <a:xfrm>
            <a:off x="5871898" y="1001498"/>
            <a:ext cx="5869527" cy="4869215"/>
          </a:xfrm>
          <a:prstGeom prst="rect">
            <a:avLst/>
          </a:prstGeom>
        </p:spPr>
      </p:pic>
    </p:spTree>
    <p:extLst>
      <p:ext uri="{BB962C8B-B14F-4D97-AF65-F5344CB8AC3E}">
        <p14:creationId xmlns:p14="http://schemas.microsoft.com/office/powerpoint/2010/main" val="329918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0BB16-D7E4-4AB7-843A-087E27FF8E6B}"/>
              </a:ext>
            </a:extLst>
          </p:cNvPr>
          <p:cNvSpPr txBox="1"/>
          <p:nvPr/>
        </p:nvSpPr>
        <p:spPr>
          <a:xfrm>
            <a:off x="331305" y="172278"/>
            <a:ext cx="4412974" cy="5909310"/>
          </a:xfrm>
          <a:prstGeom prst="rect">
            <a:avLst/>
          </a:prstGeom>
          <a:noFill/>
        </p:spPr>
        <p:txBody>
          <a:bodyPr wrap="square">
            <a:spAutoFit/>
          </a:bodyPr>
          <a:lstStyle/>
          <a:p>
            <a:pPr>
              <a:lnSpc>
                <a:spcPct val="150000"/>
              </a:lnSpc>
            </a:pPr>
            <a:r>
              <a:rPr lang="en-GB" sz="2800" b="1" dirty="0">
                <a:solidFill>
                  <a:srgbClr val="C00000"/>
                </a:solidFill>
                <a:effectLst/>
                <a:latin typeface="Times New Roman" panose="02020603050405020304" pitchFamily="18" charset="0"/>
                <a:ea typeface="Times New Roman" panose="02020603050405020304" pitchFamily="18" charset="0"/>
              </a:rPr>
              <a:t>c- On-Column Injection </a:t>
            </a:r>
            <a:endParaRPr lang="en-GB" sz="2800" dirty="0">
              <a:solidFill>
                <a:srgbClr val="C00000"/>
              </a:solidFill>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cs typeface="Frutiger LT Std 55 Roman"/>
              </a:rPr>
              <a:t>The majority of the sample is introduced into the capillary column.</a:t>
            </a:r>
          </a:p>
          <a:p>
            <a:pPr marL="457200" indent="-457200">
              <a:buFont typeface="Wingdings" panose="05000000000000000000" pitchFamily="2" charset="2"/>
              <a:buChar char="ü"/>
            </a:pPr>
            <a:endParaRPr lang="en-US" sz="2800" dirty="0">
              <a:solidFill>
                <a:srgbClr val="000000"/>
              </a:solidFill>
              <a:effectLst/>
              <a:latin typeface="Times New Roman" panose="02020603050405020304" pitchFamily="18" charset="0"/>
              <a:ea typeface="Times New Roman" panose="02020603050405020304" pitchFamily="18" charset="0"/>
              <a:cs typeface="Frutiger LT Std 55 Roman"/>
            </a:endParaRPr>
          </a:p>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cs typeface="Frutiger LT Std 55 Roman"/>
              </a:rPr>
              <a:t>It is recommended that the column length be 25 m or more. </a:t>
            </a:r>
          </a:p>
          <a:p>
            <a:pPr marL="457200" indent="-457200">
              <a:buFont typeface="Wingdings" panose="05000000000000000000" pitchFamily="2" charset="2"/>
              <a:buChar char="ü"/>
            </a:pPr>
            <a:endParaRPr lang="en-US" sz="2800" dirty="0">
              <a:solidFill>
                <a:srgbClr val="000000"/>
              </a:solidFill>
              <a:effectLst/>
              <a:latin typeface="Times New Roman" panose="02020603050405020304" pitchFamily="18" charset="0"/>
              <a:ea typeface="Times New Roman" panose="02020603050405020304" pitchFamily="18" charset="0"/>
              <a:cs typeface="Frutiger LT Std 55 Roman"/>
            </a:endParaRPr>
          </a:p>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cs typeface="Frutiger LT Std 55 Roman"/>
              </a:rPr>
              <a:t>Short columns of 15 m or less are often difficult to use due to low set pressure.</a:t>
            </a:r>
            <a:endParaRPr lang="en-GB"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27B331C2-C008-44AC-8177-DF299DDE37A2}"/>
              </a:ext>
            </a:extLst>
          </p:cNvPr>
          <p:cNvPicPr>
            <a:picLocks noChangeAspect="1"/>
          </p:cNvPicPr>
          <p:nvPr/>
        </p:nvPicPr>
        <p:blipFill>
          <a:blip r:embed="rId2"/>
          <a:stretch>
            <a:fillRect/>
          </a:stretch>
        </p:blipFill>
        <p:spPr>
          <a:xfrm>
            <a:off x="4714247" y="776412"/>
            <a:ext cx="7146449" cy="5305175"/>
          </a:xfrm>
          <a:prstGeom prst="rect">
            <a:avLst/>
          </a:prstGeom>
        </p:spPr>
      </p:pic>
    </p:spTree>
    <p:extLst>
      <p:ext uri="{BB962C8B-B14F-4D97-AF65-F5344CB8AC3E}">
        <p14:creationId xmlns:p14="http://schemas.microsoft.com/office/powerpoint/2010/main" val="371041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18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62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8C7E04-3C6B-4BC2-BB1B-3C2AD57066A6}"/>
                  </a:ext>
                </a:extLst>
              </p:cNvPr>
              <p:cNvSpPr txBox="1"/>
              <p:nvPr/>
            </p:nvSpPr>
            <p:spPr>
              <a:xfrm>
                <a:off x="106017" y="70099"/>
                <a:ext cx="11608905" cy="6717801"/>
              </a:xfrm>
              <a:prstGeom prst="rect">
                <a:avLst/>
              </a:prstGeom>
              <a:noFill/>
            </p:spPr>
            <p:txBody>
              <a:bodyPr wrap="square">
                <a:spAutoFit/>
              </a:bodyPr>
              <a:lstStyle/>
              <a:p>
                <a:pPr algn="ctr">
                  <a:lnSpc>
                    <a:spcPct val="150000"/>
                  </a:lnSpc>
                </a:pPr>
                <a:r>
                  <a:rPr lang="en-US"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Chromatography</a:t>
                </a:r>
                <a:endParaRPr lang="en-GB" sz="3200" dirty="0">
                  <a:solidFill>
                    <a:srgbClr val="C00000"/>
                  </a:solidFill>
                  <a:effectLst/>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t>
                </a:r>
              </a:p>
              <a:p>
                <a:pPr marL="342900" indent="-342900" algn="just">
                  <a:lnSpc>
                    <a:spcPct val="150000"/>
                  </a:lnSpc>
                  <a:buFont typeface="Wingdings" panose="05000000000000000000" pitchFamily="2" charset="2"/>
                  <a:buChar char="ü"/>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Chromatography is a technique in which substance are separated, purified and identified from a mixture for qualitative and quantitative analysis.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sample is allowed to interact or react with two immiscible phases: they are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Mobile phase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Stationary phase</a:t>
                </a:r>
              </a:p>
              <a:p>
                <a:pPr marL="342900" indent="-342900" algn="just">
                  <a:lnSpc>
                    <a:spcPct val="150000"/>
                  </a:lnSpc>
                  <a:buFont typeface="Wingdings" panose="05000000000000000000" pitchFamily="2" charset="2"/>
                  <a:buChar char="ü"/>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stationary phase which may be a solid or a liquid supported on a solid, and the mobile phase may be either liquid or gas.</a:t>
                </a:r>
              </a:p>
              <a:p>
                <a:pPr marL="342900" indent="-342900" algn="just">
                  <a:lnSpc>
                    <a:spcPct val="150000"/>
                  </a:lnSpc>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distribution of a molecule between the two phases is given by a distribution coefficient,      </a:t>
                </a:r>
                <a:r>
                  <a:rPr lang="en-US" sz="2400" dirty="0" err="1">
                    <a:effectLst/>
                    <a:latin typeface="Times New Roman" panose="02020603050405020304" pitchFamily="18" charset="0"/>
                    <a:ea typeface="Times New Roman" panose="02020603050405020304" pitchFamily="18" charset="0"/>
                  </a:rPr>
                  <a:t>Kd</a:t>
                </a:r>
                <a:r>
                  <a:rPr lang="en-US" sz="2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GB" sz="2400" i="1">
                            <a:effectLst/>
                            <a:latin typeface="Cambria Math" panose="02040503050406030204" pitchFamily="18" charset="0"/>
                            <a:cs typeface="Times New Roman" panose="02020603050405020304" pitchFamily="18" charset="0"/>
                          </a:rPr>
                        </m:ctrlPr>
                      </m:fPr>
                      <m:num>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Concentration</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solute</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the</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Stationary</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phase</m:t>
                        </m:r>
                      </m:num>
                      <m:den>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Concentration</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solute</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the</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Mobie</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phase</m:t>
                        </m:r>
                      </m:den>
                    </m:f>
                  </m:oMath>
                </a14:m>
                <a:endParaRPr lang="en-GB" sz="28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D8C7E04-3C6B-4BC2-BB1B-3C2AD57066A6}"/>
                  </a:ext>
                </a:extLst>
              </p:cNvPr>
              <p:cNvSpPr txBox="1">
                <a:spLocks noRot="1" noChangeAspect="1" noMove="1" noResize="1" noEditPoints="1" noAdjustHandles="1" noChangeArrowheads="1" noChangeShapeType="1" noTextEdit="1"/>
              </p:cNvSpPr>
              <p:nvPr/>
            </p:nvSpPr>
            <p:spPr>
              <a:xfrm>
                <a:off x="106017" y="70099"/>
                <a:ext cx="11608905" cy="6717801"/>
              </a:xfrm>
              <a:prstGeom prst="rect">
                <a:avLst/>
              </a:prstGeom>
              <a:blipFill>
                <a:blip r:embed="rId2"/>
                <a:stretch>
                  <a:fillRect l="-682" r="-787"/>
                </a:stretch>
              </a:blipFill>
            </p:spPr>
            <p:txBody>
              <a:bodyPr/>
              <a:lstStyle/>
              <a:p>
                <a:r>
                  <a:rPr lang="en-GB">
                    <a:noFill/>
                  </a:rPr>
                  <a:t> </a:t>
                </a:r>
              </a:p>
            </p:txBody>
          </p:sp>
        </mc:Fallback>
      </mc:AlternateContent>
    </p:spTree>
    <p:extLst>
      <p:ext uri="{BB962C8B-B14F-4D97-AF65-F5344CB8AC3E}">
        <p14:creationId xmlns:p14="http://schemas.microsoft.com/office/powerpoint/2010/main" val="49797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D33E3-D21E-49BA-A0A8-67681B4F483F}"/>
              </a:ext>
            </a:extLst>
          </p:cNvPr>
          <p:cNvSpPr txBox="1"/>
          <p:nvPr/>
        </p:nvSpPr>
        <p:spPr>
          <a:xfrm>
            <a:off x="212035" y="0"/>
            <a:ext cx="11834191" cy="6212278"/>
          </a:xfrm>
          <a:prstGeom prst="rect">
            <a:avLst/>
          </a:prstGeom>
          <a:noFill/>
        </p:spPr>
        <p:txBody>
          <a:bodyPr wrap="square">
            <a:spAutoFit/>
          </a:bodyPr>
          <a:lstStyle/>
          <a:p>
            <a:pPr algn="just">
              <a:lnSpc>
                <a:spcPct val="150000"/>
              </a:lnSpc>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How two molecules can be separated from each other?</a:t>
            </a:r>
          </a:p>
          <a:p>
            <a:pPr algn="just">
              <a:lnSpc>
                <a:spcPct val="150000"/>
              </a:lnSpc>
            </a:pPr>
            <a:r>
              <a:rPr lang="en-US" sz="2400" dirty="0">
                <a:effectLst/>
                <a:latin typeface="Times New Roman" panose="02020603050405020304" pitchFamily="18" charset="0"/>
                <a:ea typeface="Times New Roman" panose="02020603050405020304" pitchFamily="18" charset="0"/>
              </a:rPr>
              <a:t>When the components of the mixture have different physical and chemical properties which can be used as a criterion to separate them</a:t>
            </a: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Physical Properties</a:t>
            </a:r>
            <a:endParaRPr lang="en-GB" sz="2400" dirty="0">
              <a:effectLst/>
              <a:latin typeface="Times New Roman" panose="02020603050405020304" pitchFamily="18" charset="0"/>
              <a:ea typeface="Times New Roman" panose="02020603050405020304" pitchFamily="18" charset="0"/>
            </a:endParaRPr>
          </a:p>
          <a:p>
            <a:pPr lvl="0"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Molecular weight,      Boiling point (in case both are liquid),  Freezing point, Crystallization  Solubility,  Density. </a:t>
            </a:r>
            <a:endParaRPr lang="en-GB" sz="2400" dirty="0">
              <a:effectLst/>
              <a:latin typeface="Times New Roman" panose="02020603050405020304" pitchFamily="18" charset="0"/>
              <a:ea typeface="Times New Roman" panose="02020603050405020304" pitchFamily="18" charset="0"/>
            </a:endParaRPr>
          </a:p>
          <a:p>
            <a:pPr algn="just">
              <a:lnSpc>
                <a:spcPct val="150000"/>
              </a:lnSpc>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Chemical Properties:</a:t>
            </a:r>
            <a:endParaRPr lang="en-GB"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Functional Group, for example, phenol has –OH whereas aniline has</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Reactivity towards another reagent to form</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complex</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153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a:extLst>
              <a:ext uri="{FF2B5EF4-FFF2-40B4-BE49-F238E27FC236}">
                <a16:creationId xmlns:a16="http://schemas.microsoft.com/office/drawing/2014/main" id="{558CA06C-0019-4E79-90D1-08E6EADE6B45}"/>
              </a:ext>
            </a:extLst>
          </p:cNvPr>
          <p:cNvPicPr/>
          <p:nvPr/>
        </p:nvPicPr>
        <p:blipFill>
          <a:blip r:embed="rId2" cstate="print"/>
          <a:stretch>
            <a:fillRect/>
          </a:stretch>
        </p:blipFill>
        <p:spPr>
          <a:xfrm>
            <a:off x="887897" y="1033670"/>
            <a:ext cx="10409582" cy="5473148"/>
          </a:xfrm>
          <a:prstGeom prst="rect">
            <a:avLst/>
          </a:prstGeom>
        </p:spPr>
      </p:pic>
      <p:sp>
        <p:nvSpPr>
          <p:cNvPr id="4" name="TextBox 3">
            <a:extLst>
              <a:ext uri="{FF2B5EF4-FFF2-40B4-BE49-F238E27FC236}">
                <a16:creationId xmlns:a16="http://schemas.microsoft.com/office/drawing/2014/main" id="{18F996C0-412C-4DA4-9AD1-190B3FEBFDD5}"/>
              </a:ext>
            </a:extLst>
          </p:cNvPr>
          <p:cNvSpPr txBox="1"/>
          <p:nvPr/>
        </p:nvSpPr>
        <p:spPr>
          <a:xfrm>
            <a:off x="318052" y="238541"/>
            <a:ext cx="12192000" cy="461665"/>
          </a:xfrm>
          <a:prstGeom prst="rect">
            <a:avLst/>
          </a:prstGeom>
          <a:noFill/>
        </p:spPr>
        <p:txBody>
          <a:bodyPr wrap="square">
            <a:spAutoFit/>
          </a:bodyPr>
          <a:lstStyle/>
          <a:p>
            <a:r>
              <a:rPr lang="en-US" sz="2400" dirty="0">
                <a:solidFill>
                  <a:srgbClr val="FF0000"/>
                </a:solidFill>
                <a:effectLst/>
                <a:latin typeface="Times New Roman" panose="02020603050405020304" pitchFamily="18" charset="0"/>
                <a:ea typeface="Times New Roman" panose="02020603050405020304" pitchFamily="18" charset="0"/>
              </a:rPr>
              <a:t>Example: </a:t>
            </a:r>
            <a:r>
              <a:rPr lang="en-US" sz="2400" dirty="0">
                <a:effectLst/>
                <a:latin typeface="Times New Roman" panose="02020603050405020304" pitchFamily="18" charset="0"/>
                <a:ea typeface="Times New Roman" panose="02020603050405020304" pitchFamily="18" charset="0"/>
              </a:rPr>
              <a:t>Chemical Structure and physical Properties of benzene, phenol and aniline.</a:t>
            </a:r>
            <a:endParaRPr lang="en-GB" sz="2400" dirty="0"/>
          </a:p>
        </p:txBody>
      </p:sp>
    </p:spTree>
    <p:extLst>
      <p:ext uri="{BB962C8B-B14F-4D97-AF65-F5344CB8AC3E}">
        <p14:creationId xmlns:p14="http://schemas.microsoft.com/office/powerpoint/2010/main" val="233671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56C79-3DEC-4990-8E87-37FFBEE83F82}"/>
              </a:ext>
            </a:extLst>
          </p:cNvPr>
          <p:cNvSpPr txBox="1"/>
          <p:nvPr/>
        </p:nvSpPr>
        <p:spPr>
          <a:xfrm>
            <a:off x="192156" y="0"/>
            <a:ext cx="11807687" cy="6581610"/>
          </a:xfrm>
          <a:prstGeom prst="rect">
            <a:avLst/>
          </a:prstGeom>
          <a:noFill/>
        </p:spPr>
        <p:txBody>
          <a:bodyPr wrap="square">
            <a:spAutoFit/>
          </a:bodyPr>
          <a:lstStyle/>
          <a:p>
            <a:pPr algn="just">
              <a:lnSpc>
                <a:spcPct val="150000"/>
              </a:lnSpc>
            </a:pPr>
            <a:r>
              <a:rPr lang="en-GB"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Classifications of chromatography</a:t>
            </a:r>
            <a:endParaRPr lang="en-GB" sz="2800" dirty="0">
              <a:solidFill>
                <a:srgbClr val="C00000"/>
              </a:solidFill>
              <a:effectLst/>
              <a:latin typeface="Times New Roman" panose="02020603050405020304" pitchFamily="18" charset="0"/>
              <a:ea typeface="Times New Roman" panose="02020603050405020304" pitchFamily="18" charset="0"/>
            </a:endParaRPr>
          </a:p>
          <a:p>
            <a:pPr marL="457200" indent="-457200" algn="just">
              <a:lnSpc>
                <a:spcPct val="150000"/>
              </a:lnSpc>
              <a:buFont typeface="Wingdings" panose="05000000000000000000" pitchFamily="2" charset="2"/>
              <a:buChar char="ü"/>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Based on the mechanism of separation:</a:t>
            </a: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Adsorption Chromatography</a:t>
            </a:r>
            <a:endParaRPr lang="en-GB"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Partition Chromatography </a:t>
            </a:r>
            <a:endParaRPr lang="en-GB"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Ion Exchange Chromatography</a:t>
            </a:r>
            <a:endParaRPr lang="en-GB"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Size exclusion chromatography (gel filtration chromatography)</a:t>
            </a:r>
            <a:endParaRPr lang="en-GB"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Affinity Chromatography</a:t>
            </a:r>
          </a:p>
          <a:p>
            <a:pPr marL="342900" lvl="0" indent="-342900" algn="just">
              <a:buFont typeface="Symbol" panose="05050102010706020507" pitchFamily="18" charset="2"/>
              <a:buChar char=""/>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ü"/>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 Based on the nature of the mobile phase: </a:t>
            </a:r>
            <a:endParaRPr lang="en-GB" sz="28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Gas chromatography</a:t>
            </a:r>
            <a:endParaRPr lang="en-GB" sz="24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Gas liquid chromatography is partition chromatography </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 Gas solid chromatography is adsorption chromatography</a:t>
            </a:r>
          </a:p>
          <a:p>
            <a:pPr algn="just">
              <a:lnSpc>
                <a:spcPct val="150000"/>
              </a:lnSpc>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 Liquid chromatography </a:t>
            </a:r>
            <a:endParaRPr lang="en-GB" sz="2400" dirty="0">
              <a:effectLst/>
              <a:latin typeface="Times New Roman" panose="02020603050405020304" pitchFamily="18" charset="0"/>
              <a:ea typeface="Times New Roman" panose="02020603050405020304" pitchFamily="18" charset="0"/>
            </a:endParaRPr>
          </a:p>
          <a:p>
            <a:pPr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Liquid chromatography can be further divided according to the mechanism of the separation.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188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B34504-B70C-4ED1-8EA3-AB5E5CF5D53C}"/>
              </a:ext>
            </a:extLst>
          </p:cNvPr>
          <p:cNvSpPr txBox="1"/>
          <p:nvPr/>
        </p:nvSpPr>
        <p:spPr>
          <a:xfrm>
            <a:off x="159863" y="69791"/>
            <a:ext cx="11949271" cy="6478184"/>
          </a:xfrm>
          <a:prstGeom prst="rect">
            <a:avLst/>
          </a:prstGeom>
          <a:noFill/>
          <a:ln w="28575">
            <a:noFill/>
          </a:ln>
        </p:spPr>
        <p:txBody>
          <a:bodyPr wrap="square">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For the  liquid chromatography: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GB" sz="2800" dirty="0">
              <a:effectLst/>
              <a:latin typeface="Times New Roman" panose="02020603050405020304" pitchFamily="18" charset="0"/>
              <a:ea typeface="Times New Roman" panose="02020603050405020304" pitchFamily="18" charset="0"/>
            </a:endParaRPr>
          </a:p>
          <a:p>
            <a:pPr algn="just">
              <a:lnSpc>
                <a:spcPct val="150000"/>
              </a:lnSpc>
            </a:pPr>
            <a:endParaRPr lang="en-GB" sz="2800" dirty="0">
              <a:latin typeface="Times New Roman" panose="02020603050405020304" pitchFamily="18" charset="0"/>
              <a:ea typeface="Times New Roman" panose="02020603050405020304" pitchFamily="18" charset="0"/>
            </a:endParaRPr>
          </a:p>
          <a:p>
            <a:pPr algn="just">
              <a:lnSpc>
                <a:spcPct val="150000"/>
              </a:lnSpc>
            </a:pPr>
            <a:endParaRPr lang="en-GB" sz="2800" dirty="0">
              <a:effectLst/>
              <a:latin typeface="Times New Roman" panose="02020603050405020304" pitchFamily="18" charset="0"/>
              <a:ea typeface="Times New Roman" panose="02020603050405020304" pitchFamily="18" charset="0"/>
            </a:endParaRPr>
          </a:p>
          <a:p>
            <a:pPr marL="457200" indent="-457200" algn="just">
              <a:lnSpc>
                <a:spcPct val="150000"/>
              </a:lnSpc>
              <a:buFont typeface="Wingdings" panose="05000000000000000000" pitchFamily="2" charset="2"/>
              <a:buChar char="ü"/>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 Supercritical fluid chromatography</a:t>
            </a:r>
            <a:endParaRPr lang="en-GB"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1E28AB9-BCDB-4B06-A222-3040C87AF829}"/>
              </a:ext>
            </a:extLst>
          </p:cNvPr>
          <p:cNvSpPr txBox="1"/>
          <p:nvPr/>
        </p:nvSpPr>
        <p:spPr>
          <a:xfrm>
            <a:off x="107828" y="3085123"/>
            <a:ext cx="3110488" cy="1754326"/>
          </a:xfrm>
          <a:prstGeom prst="rect">
            <a:avLst/>
          </a:prstGeom>
          <a:noFill/>
        </p:spPr>
        <p:txBody>
          <a:bodyPr wrap="square" rtlCol="0">
            <a:spAutoFit/>
          </a:bodyPr>
          <a:lstStyle/>
          <a:p>
            <a:pPr algn="just">
              <a:lnSpc>
                <a:spcPct val="150000"/>
              </a:lnSpc>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the stationary phase is paper then it is paper chromatography.</a:t>
            </a:r>
            <a:endParaRPr lang="en-GB"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2DF3C6A6-42EF-435E-A50F-C0C2825D7A99}"/>
              </a:ext>
            </a:extLst>
          </p:cNvPr>
          <p:cNvSpPr txBox="1"/>
          <p:nvPr/>
        </p:nvSpPr>
        <p:spPr>
          <a:xfrm>
            <a:off x="8236984" y="848139"/>
            <a:ext cx="3557451" cy="830997"/>
          </a:xfrm>
          <a:prstGeom prst="rect">
            <a:avLst/>
          </a:prstGeom>
          <a:noFill/>
        </p:spPr>
        <p:txBody>
          <a:bodyPr wrap="square" rtlCol="0">
            <a:spAutoFit/>
          </a:bodyPr>
          <a:lstStyle/>
          <a:p>
            <a:pPr algn="justLow"/>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a glass column is used, it is column chromatography.</a:t>
            </a:r>
            <a:endParaRPr lang="en-GB"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8EB5574-129D-43F0-A95B-B71F2FD0C801}"/>
              </a:ext>
            </a:extLst>
          </p:cNvPr>
          <p:cNvSpPr txBox="1"/>
          <p:nvPr/>
        </p:nvSpPr>
        <p:spPr>
          <a:xfrm>
            <a:off x="82866" y="1113184"/>
            <a:ext cx="3317359" cy="1200329"/>
          </a:xfrm>
          <a:prstGeom prst="rect">
            <a:avLst/>
          </a:prstGeom>
          <a:noFill/>
        </p:spPr>
        <p:txBody>
          <a:bodyPr wrap="square" rtlCol="0">
            <a:spAutoFit/>
          </a:bodyPr>
          <a:lstStyle/>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the stationary phase is a thin layer then it is thin layer chromatography.</a:t>
            </a:r>
            <a:endParaRPr lang="en-GB" sz="24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2C9D2F35-917B-4A71-8BDC-CC88F4926CE7}"/>
              </a:ext>
            </a:extLst>
          </p:cNvPr>
          <p:cNvPicPr>
            <a:picLocks noChangeAspect="1"/>
          </p:cNvPicPr>
          <p:nvPr/>
        </p:nvPicPr>
        <p:blipFill>
          <a:blip r:embed="rId2"/>
          <a:stretch>
            <a:fillRect/>
          </a:stretch>
        </p:blipFill>
        <p:spPr>
          <a:xfrm>
            <a:off x="3218317" y="3698918"/>
            <a:ext cx="4144624" cy="2152016"/>
          </a:xfrm>
          <a:prstGeom prst="rect">
            <a:avLst/>
          </a:prstGeom>
        </p:spPr>
      </p:pic>
      <p:pic>
        <p:nvPicPr>
          <p:cNvPr id="7" name="Picture 6">
            <a:extLst>
              <a:ext uri="{FF2B5EF4-FFF2-40B4-BE49-F238E27FC236}">
                <a16:creationId xmlns:a16="http://schemas.microsoft.com/office/drawing/2014/main" id="{41638113-AE62-413E-8813-1D9D22333020}"/>
              </a:ext>
            </a:extLst>
          </p:cNvPr>
          <p:cNvPicPr>
            <a:picLocks noChangeAspect="1"/>
          </p:cNvPicPr>
          <p:nvPr/>
        </p:nvPicPr>
        <p:blipFill>
          <a:blip r:embed="rId3"/>
          <a:stretch>
            <a:fillRect/>
          </a:stretch>
        </p:blipFill>
        <p:spPr>
          <a:xfrm>
            <a:off x="8204327" y="1869411"/>
            <a:ext cx="3847188" cy="2431423"/>
          </a:xfrm>
          <a:prstGeom prst="rect">
            <a:avLst/>
          </a:prstGeom>
        </p:spPr>
      </p:pic>
      <p:pic>
        <p:nvPicPr>
          <p:cNvPr id="10" name="Picture 9">
            <a:extLst>
              <a:ext uri="{FF2B5EF4-FFF2-40B4-BE49-F238E27FC236}">
                <a16:creationId xmlns:a16="http://schemas.microsoft.com/office/drawing/2014/main" id="{F4C32203-245C-4E61-BC5B-95C138579166}"/>
              </a:ext>
            </a:extLst>
          </p:cNvPr>
          <p:cNvPicPr>
            <a:picLocks noChangeAspect="1"/>
          </p:cNvPicPr>
          <p:nvPr/>
        </p:nvPicPr>
        <p:blipFill>
          <a:blip r:embed="rId4"/>
          <a:stretch>
            <a:fillRect/>
          </a:stretch>
        </p:blipFill>
        <p:spPr>
          <a:xfrm>
            <a:off x="3457844" y="935502"/>
            <a:ext cx="4144624" cy="2165900"/>
          </a:xfrm>
          <a:prstGeom prst="rect">
            <a:avLst/>
          </a:prstGeom>
        </p:spPr>
      </p:pic>
      <p:sp>
        <p:nvSpPr>
          <p:cNvPr id="12" name="Rectangle 11">
            <a:extLst>
              <a:ext uri="{FF2B5EF4-FFF2-40B4-BE49-F238E27FC236}">
                <a16:creationId xmlns:a16="http://schemas.microsoft.com/office/drawing/2014/main" id="{6598AE1A-8089-4693-8369-566443B4010E}"/>
              </a:ext>
            </a:extLst>
          </p:cNvPr>
          <p:cNvSpPr/>
          <p:nvPr/>
        </p:nvSpPr>
        <p:spPr>
          <a:xfrm>
            <a:off x="82866" y="728022"/>
            <a:ext cx="7662678" cy="2580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CE757FD-3A3D-4B6A-8E03-86B68DF30428}"/>
              </a:ext>
            </a:extLst>
          </p:cNvPr>
          <p:cNvSpPr/>
          <p:nvPr/>
        </p:nvSpPr>
        <p:spPr>
          <a:xfrm>
            <a:off x="107827" y="3549117"/>
            <a:ext cx="7750713" cy="2373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84D7BE0-CD50-45E2-AC5D-9495F8A33391}"/>
              </a:ext>
            </a:extLst>
          </p:cNvPr>
          <p:cNvSpPr/>
          <p:nvPr/>
        </p:nvSpPr>
        <p:spPr>
          <a:xfrm rot="16200000">
            <a:off x="8079844" y="907582"/>
            <a:ext cx="3807986" cy="3847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998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CFC83-CEB7-4620-A241-8B748A12B60E}"/>
              </a:ext>
            </a:extLst>
          </p:cNvPr>
          <p:cNvSpPr txBox="1"/>
          <p:nvPr/>
        </p:nvSpPr>
        <p:spPr>
          <a:xfrm>
            <a:off x="92765" y="0"/>
            <a:ext cx="11979965" cy="7232749"/>
          </a:xfrm>
          <a:prstGeom prst="rect">
            <a:avLst/>
          </a:prstGeom>
          <a:noFill/>
        </p:spPr>
        <p:txBody>
          <a:bodyPr wrap="square">
            <a:spAutoFit/>
          </a:bodyPr>
          <a:lstStyle/>
          <a:p>
            <a:pPr algn="ct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Gas chromatography</a:t>
            </a:r>
          </a:p>
          <a:p>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Gas chromatography (GC) is a term used to describe the group of analytical separation techniques used to analyze volatile substances in the gas phase.</a:t>
            </a:r>
          </a:p>
          <a:p>
            <a:pPr marL="457200" indent="-457200">
              <a:buFont typeface="Wingdings" panose="05000000000000000000" pitchFamily="2" charset="2"/>
              <a:buChar char="ü"/>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mobile phase is a chemically inert gas (such as helium, nitrogen etc.)  that carry the molecules of the analyte through the column. </a:t>
            </a:r>
            <a:endParaRPr lang="en-GB" sz="28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 are tow types </a:t>
            </a:r>
            <a:r>
              <a:rPr lang="en-US" sz="2800" dirty="0">
                <a:latin typeface="Times New Roman" panose="02020603050405020304" pitchFamily="18" charset="0"/>
                <a:cs typeface="Times New Roman" panose="02020603050405020304" pitchFamily="18" charset="0"/>
              </a:rPr>
              <a:t>gas-solid chromatography(GSC) and gas- liquid chromatography (GLC). </a:t>
            </a:r>
          </a:p>
          <a:p>
            <a:pPr marL="457200" indent="-457200">
              <a:buFont typeface="Wingdings" panose="05000000000000000000" pitchFamily="2" charset="2"/>
              <a:buChar char="ü"/>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In gas-solid chromatography, solid adsorbent is used as a stationary phase &amp; separation is through </a:t>
            </a:r>
            <a:r>
              <a:rPr lang="en-US" sz="2800" u="sng" dirty="0">
                <a:latin typeface="Times New Roman" panose="02020603050405020304" pitchFamily="18" charset="0"/>
                <a:cs typeface="Times New Roman" panose="02020603050405020304" pitchFamily="18" charset="0"/>
              </a:rPr>
              <a:t>adsorption process </a:t>
            </a:r>
            <a:r>
              <a:rPr lang="en-US" sz="2800" dirty="0">
                <a:latin typeface="Times New Roman" panose="02020603050405020304" pitchFamily="18" charset="0"/>
                <a:cs typeface="Times New Roman" panose="02020603050405020304" pitchFamily="18" charset="0"/>
              </a:rPr>
              <a:t>while in gas- liquid chromatography, the stationary phase consists of thin layer of non-volatile liquid bound to solid support &amp; separation is through the </a:t>
            </a:r>
            <a:r>
              <a:rPr lang="en-US" sz="2800" u="sng" dirty="0">
                <a:latin typeface="Times New Roman" panose="02020603050405020304" pitchFamily="18" charset="0"/>
                <a:cs typeface="Times New Roman" panose="02020603050405020304" pitchFamily="18" charset="0"/>
              </a:rPr>
              <a:t>process of partition</a:t>
            </a:r>
            <a:r>
              <a:rPr lang="en-US" sz="2800" dirty="0">
                <a:latin typeface="Times New Roman" panose="02020603050405020304" pitchFamily="18" charset="0"/>
                <a:cs typeface="Times New Roman" panose="02020603050405020304" pitchFamily="18" charset="0"/>
              </a:rPr>
              <a:t>. </a:t>
            </a:r>
          </a:p>
          <a:p>
            <a:pPr algn="ctr"/>
            <a:endParaRPr lang="en-GB" sz="36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060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Gas Chromatography (GC) : SHIMADZU (Shimadzu Corporation)">
            <a:extLst>
              <a:ext uri="{FF2B5EF4-FFF2-40B4-BE49-F238E27FC236}">
                <a16:creationId xmlns:a16="http://schemas.microsoft.com/office/drawing/2014/main" id="{D03B2A0C-B482-4084-9A3F-0D7D3F1210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57810"/>
            <a:ext cx="11754678" cy="5738190"/>
          </a:xfrm>
          <a:prstGeom prst="rect">
            <a:avLst/>
          </a:prstGeom>
          <a:noFill/>
          <a:ln>
            <a:noFill/>
          </a:ln>
        </p:spPr>
      </p:pic>
    </p:spTree>
    <p:extLst>
      <p:ext uri="{BB962C8B-B14F-4D97-AF65-F5344CB8AC3E}">
        <p14:creationId xmlns:p14="http://schemas.microsoft.com/office/powerpoint/2010/main" val="38979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D2C374-3945-4365-9F06-607BF169DABE}"/>
              </a:ext>
            </a:extLst>
          </p:cNvPr>
          <p:cNvSpPr txBox="1"/>
          <p:nvPr/>
        </p:nvSpPr>
        <p:spPr>
          <a:xfrm>
            <a:off x="178904" y="0"/>
            <a:ext cx="11834192" cy="7539500"/>
          </a:xfrm>
          <a:prstGeom prst="rect">
            <a:avLst/>
          </a:prstGeom>
          <a:noFill/>
        </p:spPr>
        <p:txBody>
          <a:bodyPr wrap="square">
            <a:spAutoFit/>
          </a:bodyPr>
          <a:lstStyle/>
          <a:p>
            <a:pPr algn="just" fontAlgn="base">
              <a:lnSpc>
                <a:spcPct val="150000"/>
              </a:lnSpc>
              <a:spcAft>
                <a:spcPts val="1125"/>
              </a:spcAft>
            </a:pPr>
            <a:r>
              <a:rPr lang="en-GB"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Advantages of gas chromatography</a:t>
            </a:r>
          </a:p>
          <a:p>
            <a:pPr marL="342900" indent="-342900" algn="just" fontAlgn="base">
              <a:spcAft>
                <a:spcPts val="1125"/>
              </a:spcAft>
              <a:buFont typeface="Wingdings" panose="05000000000000000000" pitchFamily="2" charset="2"/>
              <a:buChar char="ü"/>
            </a:pPr>
            <a:r>
              <a:rPr lang="en-GB"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High separation efficiency and analysis speed, a general sample analysis can be completed in 20 minutes.</a:t>
            </a:r>
          </a:p>
          <a:p>
            <a:pPr marL="342900" indent="-342900" algn="just" fontAlgn="base">
              <a:spcAft>
                <a:spcPts val="1125"/>
              </a:spcAft>
              <a:buFont typeface="Wingdings" panose="05000000000000000000" pitchFamily="2" charset="2"/>
              <a:buChar char="ü"/>
            </a:pPr>
            <a:r>
              <a:rPr lang="en-GB"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Small sample consumption and high detection sensitivity: 1 ml of gas sample consumption, 0.1 µl of liquid sample consumption. </a:t>
            </a:r>
          </a:p>
          <a:p>
            <a:pPr marL="342900" indent="-342900" algn="just" fontAlgn="base">
              <a:spcAft>
                <a:spcPts val="1125"/>
              </a:spcAft>
              <a:buFont typeface="Wingdings" panose="05000000000000000000" pitchFamily="2" charset="2"/>
              <a:buChar char="ü"/>
            </a:pPr>
            <a:r>
              <a:rPr lang="en-GB"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Gas chromatography has good selectivity and can be used to analyse a mixtures and samples with close boiling points. For example, some isotopes, cis-trans isomers,, optical isomers, </a:t>
            </a:r>
            <a:r>
              <a:rPr lang="en-GB" sz="2400" i="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etc</a:t>
            </a:r>
            <a:r>
              <a:rPr lang="en-GB"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fontAlgn="base">
              <a:spcAft>
                <a:spcPts val="1125"/>
              </a:spcAft>
              <a:buFont typeface="Wingdings" panose="05000000000000000000" pitchFamily="2" charset="2"/>
              <a:buChar char="ü"/>
            </a:pPr>
            <a:r>
              <a:rPr lang="en-GB"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Wide range of applications, although mainly used to analyse gases and volatile organic substances</a:t>
            </a:r>
            <a:r>
              <a:rPr lang="en-GB" sz="2400" dirty="0">
                <a:solidFill>
                  <a:srgbClr val="11111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n-GB"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under certain conditions, it can also be used to analyse high boiling point substances and solid samples.</a:t>
            </a:r>
          </a:p>
          <a:p>
            <a:pPr algn="just" fontAlgn="base">
              <a:lnSpc>
                <a:spcPct val="150000"/>
              </a:lnSpc>
              <a:spcAft>
                <a:spcPts val="1125"/>
              </a:spcAft>
            </a:pPr>
            <a:r>
              <a:rPr lang="en-GB"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Disadvantages of gas chromatography</a:t>
            </a:r>
            <a:endParaRPr lang="en-GB" sz="2400" dirty="0">
              <a:solidFill>
                <a:srgbClr val="C00000"/>
              </a:solidFill>
              <a:effectLst/>
              <a:latin typeface="Times New Roman" panose="02020603050405020304" pitchFamily="18" charset="0"/>
              <a:ea typeface="Times New Roman" panose="02020603050405020304" pitchFamily="18" charset="0"/>
            </a:endParaRPr>
          </a:p>
          <a:p>
            <a:pPr algn="just" fontAlgn="base">
              <a:spcAft>
                <a:spcPts val="1125"/>
              </a:spcAft>
            </a:pPr>
            <a:r>
              <a:rPr lang="en-GB" sz="24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It can only be used to analyse volatile substances. Some highly polar substances can be derived to increase their volatility for GC analysis, but the process can be complex and may introduce errors in quantitative analysis.</a:t>
            </a:r>
            <a:endParaRPr lang="en-GB" sz="2400" dirty="0">
              <a:effectLst/>
              <a:latin typeface="Times New Roman" panose="02020603050405020304" pitchFamily="18" charset="0"/>
              <a:ea typeface="Times New Roman" panose="02020603050405020304" pitchFamily="18" charset="0"/>
            </a:endParaRPr>
          </a:p>
          <a:p>
            <a:pPr algn="just" fontAlgn="base">
              <a:lnSpc>
                <a:spcPct val="150000"/>
              </a:lnSpc>
              <a:spcAft>
                <a:spcPts val="1125"/>
              </a:spcAft>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5371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1161</Words>
  <Application>Microsoft Office PowerPoint</Application>
  <PresentationFormat>Widescreen</PresentationFormat>
  <Paragraphs>130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Al-Omran (Univesity of Basrah)</dc:creator>
  <cp:lastModifiedBy>Layla Al-Omran (Univesity of Basrah)</cp:lastModifiedBy>
  <cp:revision>19</cp:revision>
  <dcterms:created xsi:type="dcterms:W3CDTF">2021-09-20T15:29:42Z</dcterms:created>
  <dcterms:modified xsi:type="dcterms:W3CDTF">2021-09-21T07:25:14Z</dcterms:modified>
</cp:coreProperties>
</file>